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7" r:id="rId6"/>
    <p:sldId id="269" r:id="rId7"/>
    <p:sldId id="270" r:id="rId8"/>
    <p:sldId id="262" r:id="rId9"/>
    <p:sldId id="261" r:id="rId10"/>
    <p:sldId id="264" r:id="rId11"/>
    <p:sldId id="265" r:id="rId12"/>
    <p:sldId id="266" r:id="rId13"/>
    <p:sldId id="263" r:id="rId14"/>
    <p:sldId id="268" r:id="rId15"/>
  </p:sldIdLst>
  <p:sldSz cx="12192000" cy="6858000"/>
  <p:notesSz cx="6858000" cy="9144000"/>
  <p:embeddedFontLst>
    <p:embeddedFont>
      <p:font typeface="THEFACESHOP INKLIPQUID" panose="03050503000000000000" pitchFamily="49" charset="-127"/>
      <p:regular r:id="rId16"/>
    </p:embeddedFont>
    <p:embeddedFont>
      <p:font typeface="맑은 고딕" panose="020B0503020000020004" pitchFamily="34" charset="-127"/>
      <p:regular r:id="rId17"/>
      <p:bold r:id="rId18"/>
    </p:embeddedFont>
    <p:embeddedFont>
      <p:font typeface="Nanum Pen Script" panose="03040600000000000000" pitchFamily="66" charset="-127"/>
      <p:regular r:id="rId19"/>
    </p:embeddedFont>
    <p:embeddedFont>
      <p:font typeface="Pretendard Black" panose="02000503000000020004" pitchFamily="2" charset="-127"/>
      <p:bold r:id="rId20"/>
    </p:embeddedFont>
    <p:embeddedFont>
      <p:font typeface="Pretendard SemiBold" panose="02000503000000020004" pitchFamily="2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964B"/>
    <a:srgbClr val="FFFAFA"/>
    <a:srgbClr val="000000"/>
    <a:srgbClr val="282828"/>
    <a:srgbClr val="E1EEE6"/>
    <a:srgbClr val="44CF6C"/>
    <a:srgbClr val="15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29"/>
    <p:restoredTop sz="94675"/>
  </p:normalViewPr>
  <p:slideViewPr>
    <p:cSldViewPr snapToGrid="0">
      <p:cViewPr varScale="1">
        <p:scale>
          <a:sx n="111" d="100"/>
          <a:sy n="111" d="100"/>
        </p:scale>
        <p:origin x="4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ADC5CE-4881-2147-7027-9E3B63ABB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4B70C2-F814-B0BC-EB95-85F2BB8B9F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954219-34E7-2366-8A22-B6425CCD2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2F636A-56F9-1EC8-6137-4606F72E7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C967F6-EBEB-9AA0-91FB-FF0FEBAC4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377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F2AD78-B227-9484-9D6A-45E796E5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461C05-71FA-1847-E2A0-D6C53DF5D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81280-2DC5-9A22-B7DB-4700E2E5E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F114A7-F9E5-0C77-4483-568149B16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D0186-3A1A-D05D-6C19-79E3DA7D2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642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AD3764-79A1-FB14-F58D-84281F6188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45BA9F-C7A4-A5C6-FEE8-F5C0F32D68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EC91ED-D7FD-A52C-29D8-F2F58F014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C3046E-483B-45B7-6260-13944AFCE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4AC564-4F8E-5417-35D8-BB19646B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0592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C723A-EB26-B785-53CB-2C7D3F8DB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7C8F6-85F9-FB80-9377-BE3C692D7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A84784-5AB7-9A94-D778-BD1B32BFD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F0E1D2-43BA-072E-5779-8916F3BF6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7BCCCA-7406-D2BC-53FD-B8F0B252A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242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52B279-4D4A-78FE-0CEB-C40299F42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CFA230-C9E0-F85F-87B8-1CE2EE8D8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97BCE9-C78A-8954-5BC6-44E88D0B8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B83F3D-D77D-8AFF-A97C-55A0AED67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27B3C-49FC-1D3D-D445-27BB9510E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8258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1F274F-786D-F3C6-10D2-97C717E58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4DD206-7EDB-DE84-0BD7-742A351FE0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084B1B-7A3D-6A7B-2267-B6582C941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F4AD66-9CCE-033D-C484-B949D1B18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C1976C-7BC6-BF64-ACA7-209907EE6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1D6091-00E5-457B-CDC7-B22F5A766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93257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D49BF-41A9-66CD-6CCA-7B1A0D849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7429AB-3F80-DBF0-52A9-18B85962B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2E6045-8369-09E2-BE8C-23175238E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B9963D-0C7E-B460-0DFA-004BB82284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3477A03-203F-C605-21B2-A753DBC4C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F17993-F17F-51F2-CF6F-643EDD31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9E9435B-116C-AC85-CEFC-EBD1EA3C9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660DCAB-DDEB-F9B0-A3B7-B9A0F4993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459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7703EA-688C-7E65-68D3-2F220A615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5F0A832-DDE4-C5C6-B27E-12B3AE4F3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4050EAB-AD7A-BB62-4787-06F10CDBC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6B5268-0203-FC78-6A24-FEF1C2F60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136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DF7478-C4F5-DF09-07BB-EA8CC69A7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6AD083-D54F-0D9C-6925-2B755C0EC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C80EA7-BE65-2C86-F01E-FB633D5A0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6115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38AB7-8B92-4DAE-67D0-DB910469B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F6D5E5-DC38-9B89-1682-81AB6E1B4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FAB60AC-86CC-07EE-F6A6-30E4383560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B873B2-7112-9B8C-19C8-8BB964377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FB17B9-AA8B-EC54-D13F-B297EA6D9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689460-7B30-1A9C-8777-8B0B68B2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004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0A9072-513F-6341-DC61-0B1648D4C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07BB09-72FC-9EA5-A241-66A5BE4B71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091CAE-0343-2FF7-CFD1-28F870576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4F95CD-B073-4AE2-3C81-522670F7F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B47164-F5D4-CB5C-C355-55203CB18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6C056B-7C82-C18D-0DC6-3004B2674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235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E6FEDA-924F-2993-199A-17A28EC82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642B48-FB5E-ECBE-5851-E6C1E582C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EFF257-8FF8-7F88-F495-C03E29DB7F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35325D-49CB-8248-81E7-7C0529A3098C}" type="datetimeFigureOut">
              <a:rPr kumimoji="1" lang="ko-KR" altLang="en-US" smtClean="0"/>
              <a:t>2024. 11. 14.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E8E3D7-596A-9B33-6558-D89852058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E533F3-71E0-2356-84D9-A867756D8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73C1AB-2AED-3C47-B903-2920B3199EC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856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4D11B4F-BA07-2B35-F86A-97B9E6AAE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45" y="1264"/>
            <a:ext cx="10543309" cy="685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757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E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980E9C-52ED-11F8-558F-FD1C7328B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F399F9F8-EB1A-93D5-555F-9D16B0583A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354" t="24029" r="60310" b="14032"/>
          <a:stretch/>
        </p:blipFill>
        <p:spPr>
          <a:xfrm>
            <a:off x="769713" y="1215768"/>
            <a:ext cx="2369127" cy="49356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914FCA-F36F-85C8-CB7A-C67E6E6AF6CF}"/>
              </a:ext>
            </a:extLst>
          </p:cNvPr>
          <p:cNvSpPr txBox="1"/>
          <p:nvPr/>
        </p:nvSpPr>
        <p:spPr>
          <a:xfrm>
            <a:off x="3712748" y="1623490"/>
            <a:ext cx="82301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한 학기 팀 활동 하면서 어떠셨나요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활동 진행하면서 </a:t>
            </a:r>
            <a:r>
              <a:rPr kumimoji="1" lang="ko-KR" altLang="en-US" sz="2400" b="1" dirty="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소융대의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다양한 프로그램을 알 수 있었습니다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뜻깊은 시간이었던 것 같습니다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소프트웨어학부 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/</a:t>
            </a:r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유레카 프로젝트 교과목에 하고 싶은 말이 있다면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활동은 다채로웠지만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기존 일정에 지장이 생길만큼 다채로워</a:t>
            </a:r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어느정도 비대면으로 가능한 활동이 있으면 좋겠습니다</a:t>
            </a:r>
          </a:p>
        </p:txBody>
      </p:sp>
    </p:spTree>
    <p:extLst>
      <p:ext uri="{BB962C8B-B14F-4D97-AF65-F5344CB8AC3E}">
        <p14:creationId xmlns:p14="http://schemas.microsoft.com/office/powerpoint/2010/main" val="253306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E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8219C3-FD95-D5A2-70D6-4CD9A39FC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B4F6CF3C-589E-8707-B8FF-96C561235A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255" t="22637" r="40409" b="15423"/>
          <a:stretch/>
        </p:blipFill>
        <p:spPr>
          <a:xfrm>
            <a:off x="769713" y="1118783"/>
            <a:ext cx="2369127" cy="49356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366283-2A86-61B7-3D83-15C04E8220D9}"/>
              </a:ext>
            </a:extLst>
          </p:cNvPr>
          <p:cNvSpPr txBox="1"/>
          <p:nvPr/>
        </p:nvSpPr>
        <p:spPr>
          <a:xfrm>
            <a:off x="3712748" y="1623490"/>
            <a:ext cx="823013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한 학기 팀 활동 하면서 어떠셨나요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해야 할 활동이 조금 많았지만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좋은 팀원들을 만나서 즐겁게</a:t>
            </a:r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유레카 프로젝트 진행할 수 있었던 것 같고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교수님들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대학원생 분들 과의 면담을 통해 다양한 분야에 대한 현황을</a:t>
            </a:r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구체적으로 알 게 되어서 흥미로웠습니다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소프트웨어학부 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/</a:t>
            </a:r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유레카 프로젝트 교과목에 하고 싶은 말이 있다면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따로 찾아가서 하는 것 보다는 수업시간 내에 면담할 수 있는 시간을</a:t>
            </a:r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마련해 주시면 좋겠고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교수님들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대학원생 분들 외에 현업에</a:t>
            </a:r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종사하시는 분들과 면담할 수 있는 기회가 더 많았으면 좋겠습니다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  <a:endParaRPr kumimoji="1" lang="ko-KR" altLang="en-US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59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E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802C3D-9580-D4A8-33D5-9B8D19013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10EB5BA1-2373-826F-2483-28CA801BC3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0609" t="20486" r="20055" b="17574"/>
          <a:stretch/>
        </p:blipFill>
        <p:spPr>
          <a:xfrm>
            <a:off x="769713" y="938668"/>
            <a:ext cx="2369127" cy="49356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AFD766-1339-925A-2919-AA2601866125}"/>
              </a:ext>
            </a:extLst>
          </p:cNvPr>
          <p:cNvSpPr txBox="1"/>
          <p:nvPr/>
        </p:nvSpPr>
        <p:spPr>
          <a:xfrm>
            <a:off x="3712748" y="1623490"/>
            <a:ext cx="82301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한 학기 팀 활동 하면서 어떠셨나요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활동을 하며 학교 시설을 알고 접할 수 있는 기회가 생겨 좋았습니다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알지 못했던 제도가 많았는데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충분히 배워갈 수 있었습니다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endParaRPr kumimoji="1" lang="en-US" altLang="ko-KR" sz="2400" b="1" dirty="0">
              <a:solidFill>
                <a:schemeClr val="bg2">
                  <a:lumMod val="75000"/>
                </a:schemeClr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소프트웨어학부 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/</a:t>
            </a:r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유레카 프로젝트 교과목에 하고 싶은 말이 있다면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신경 쓸 게 다소 많았던 것 같습니다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비슷한 활동들은 하나로 취합하면 좋을 듯합니다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  <a:endParaRPr kumimoji="1" lang="ko-KR" altLang="en-US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7495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E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5F7F77-9613-72A2-0565-6C27C4B6B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6BDCF47F-A447-07CD-FD0E-7B1B0355C9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284" t="26343" r="380" b="11717"/>
          <a:stretch/>
        </p:blipFill>
        <p:spPr>
          <a:xfrm>
            <a:off x="769713" y="1409731"/>
            <a:ext cx="2369127" cy="49356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6E8304-3311-F064-0F58-3A411B9F52F7}"/>
              </a:ext>
            </a:extLst>
          </p:cNvPr>
          <p:cNvSpPr txBox="1"/>
          <p:nvPr/>
        </p:nvSpPr>
        <p:spPr>
          <a:xfrm>
            <a:off x="3712748" y="1623490"/>
            <a:ext cx="864852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한 학기 팀 활동 하면서 어떠셨나요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좋은 팀원들 만나 즐겁게 활동할 수 있어 좋았습니다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학과에 진입한 초반에 유레카 프로젝트를 접했으면 더 </a:t>
            </a:r>
            <a:r>
              <a:rPr kumimoji="1" lang="ko-KR" altLang="en-US" sz="2400" b="1" dirty="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좋았을텐데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그러지 못해 아쉽습니다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소프트웨어학부 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/</a:t>
            </a:r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유레카 프로젝트 교과목에 하고 싶은 말이 있다면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다소 </a:t>
            </a:r>
            <a:r>
              <a:rPr kumimoji="1" lang="ko-KR" altLang="en-US" sz="2400" b="1" dirty="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해야할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일이 많았지만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그만큼 경험해볼 수 있는 것도 많았습니다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특히 교수님들과 보다 긴밀한 대화를 나눠볼 수 있음이 뜻깊었습니다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첫 해인만큼 앞으로 더 개선되어 나갈 것이라고 기대합니다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  <a:endParaRPr kumimoji="1" lang="ko-KR" altLang="en-US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5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46231A-8EFB-B960-7765-2636E0B5F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5796655-C759-1064-EB08-0A521E96F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45" y="1264"/>
            <a:ext cx="10543309" cy="685673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DA24B34-917D-8003-40B0-F035C2BF8327}"/>
              </a:ext>
            </a:extLst>
          </p:cNvPr>
          <p:cNvSpPr/>
          <p:nvPr/>
        </p:nvSpPr>
        <p:spPr>
          <a:xfrm>
            <a:off x="824345" y="3995225"/>
            <a:ext cx="3930535" cy="94253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78CDC4-F666-BFFF-CD11-35ECD3D75923}"/>
              </a:ext>
            </a:extLst>
          </p:cNvPr>
          <p:cNvSpPr txBox="1"/>
          <p:nvPr/>
        </p:nvSpPr>
        <p:spPr>
          <a:xfrm>
            <a:off x="956604" y="4229910"/>
            <a:ext cx="3193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>
                <a:solidFill>
                  <a:srgbClr val="FFFAFA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즐거웠습니다</a:t>
            </a:r>
            <a:r>
              <a:rPr kumimoji="1" lang="en-US" altLang="ko-KR" sz="2400" b="1" dirty="0">
                <a:solidFill>
                  <a:srgbClr val="FFFAFA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  <a:endParaRPr kumimoji="1" lang="ko-KR" altLang="en-US" sz="2400" b="1" dirty="0">
              <a:solidFill>
                <a:srgbClr val="FFFAFA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889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083DA9E3-CE1D-74CE-E310-745044B6B7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770" r="496" b="5164"/>
          <a:stretch/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64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39C40-EEE3-D5F2-619B-B902C2968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CA9CB9-11B0-9D82-6FDA-685CC7FEF688}"/>
              </a:ext>
            </a:extLst>
          </p:cNvPr>
          <p:cNvSpPr txBox="1"/>
          <p:nvPr/>
        </p:nvSpPr>
        <p:spPr>
          <a:xfrm>
            <a:off x="0" y="0"/>
            <a:ext cx="570701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400" b="1" dirty="0">
                <a:solidFill>
                  <a:srgbClr val="EE964B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We wanted to</a:t>
            </a:r>
            <a:endParaRPr kumimoji="1" lang="ko-KR" altLang="en-US" sz="6400" b="1" dirty="0">
              <a:solidFill>
                <a:srgbClr val="EE964B"/>
              </a:solidFill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621B9B-8E70-1359-CDAD-845B8F4EFA68}"/>
              </a:ext>
            </a:extLst>
          </p:cNvPr>
          <p:cNvSpPr txBox="1"/>
          <p:nvPr/>
        </p:nvSpPr>
        <p:spPr>
          <a:xfrm>
            <a:off x="3195190" y="2521526"/>
            <a:ext cx="5801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전원이 소프트웨어학부가 </a:t>
            </a:r>
            <a:r>
              <a:rPr kumimoji="1" lang="ko-KR" altLang="en-US" sz="2400" b="1" dirty="0">
                <a:solidFill>
                  <a:srgbClr val="EE964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원소속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이 아니라는 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6AB971-BE6B-43D6-B5E8-39446D03EF6A}"/>
              </a:ext>
            </a:extLst>
          </p:cNvPr>
          <p:cNvSpPr txBox="1"/>
          <p:nvPr/>
        </p:nvSpPr>
        <p:spPr>
          <a:xfrm>
            <a:off x="3254505" y="3214253"/>
            <a:ext cx="5682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400" b="1" dirty="0">
                <a:solidFill>
                  <a:srgbClr val="EE964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석사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과정에 관심이 많은 팀원이 다수였다는 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059DD6-D618-27A7-3199-023DFDAD1A34}"/>
              </a:ext>
            </a:extLst>
          </p:cNvPr>
          <p:cNvSpPr txBox="1"/>
          <p:nvPr/>
        </p:nvSpPr>
        <p:spPr>
          <a:xfrm>
            <a:off x="2286303" y="3901027"/>
            <a:ext cx="7619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마지막 학기를 보내며 </a:t>
            </a:r>
            <a:r>
              <a:rPr kumimoji="1" lang="ko-KR" altLang="en-US" sz="2400" b="1" dirty="0">
                <a:solidFill>
                  <a:srgbClr val="EE964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취창업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을 생각하는 팀원이 다수였다는 점</a:t>
            </a:r>
          </a:p>
        </p:txBody>
      </p:sp>
    </p:spTree>
    <p:extLst>
      <p:ext uri="{BB962C8B-B14F-4D97-AF65-F5344CB8AC3E}">
        <p14:creationId xmlns:p14="http://schemas.microsoft.com/office/powerpoint/2010/main" val="284112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4F24D-72D1-3E01-1277-97C75D7B4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9C258C-55CA-8A92-9D72-745F85D93EED}"/>
              </a:ext>
            </a:extLst>
          </p:cNvPr>
          <p:cNvSpPr txBox="1"/>
          <p:nvPr/>
        </p:nvSpPr>
        <p:spPr>
          <a:xfrm>
            <a:off x="0" y="0"/>
            <a:ext cx="66816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400" b="1" dirty="0">
                <a:solidFill>
                  <a:srgbClr val="EE964B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and we’ve done,</a:t>
            </a:r>
            <a:endParaRPr kumimoji="1" lang="ko-KR" altLang="en-US" sz="6400" b="1" dirty="0">
              <a:solidFill>
                <a:srgbClr val="EE964B"/>
              </a:solidFill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EB9A0-45D6-9162-737D-1F6DB3C7E2EB}"/>
              </a:ext>
            </a:extLst>
          </p:cNvPr>
          <p:cNvSpPr txBox="1"/>
          <p:nvPr/>
        </p:nvSpPr>
        <p:spPr>
          <a:xfrm>
            <a:off x="3906137" y="3013501"/>
            <a:ext cx="43797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800" b="1" dirty="0">
                <a:solidFill>
                  <a:srgbClr val="EE964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전부 다</a:t>
            </a:r>
            <a:r>
              <a:rPr kumimoji="1" lang="ko-KR" altLang="en-US" sz="48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했습니다</a:t>
            </a:r>
            <a:r>
              <a:rPr kumimoji="1" lang="en-US" altLang="ko-KR" sz="48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  <a:endParaRPr kumimoji="1" lang="ko-KR" altLang="en-US" sz="48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379220-DC03-50FB-1A7E-E607E8AAB3D9}"/>
              </a:ext>
            </a:extLst>
          </p:cNvPr>
          <p:cNvSpPr txBox="1"/>
          <p:nvPr/>
        </p:nvSpPr>
        <p:spPr>
          <a:xfrm>
            <a:off x="5186121" y="2521526"/>
            <a:ext cx="18197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(</a:t>
            </a:r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멘토링 빼고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)</a:t>
            </a:r>
            <a:endParaRPr kumimoji="1" lang="ko-KR" altLang="en-US" sz="2400" b="1" dirty="0">
              <a:solidFill>
                <a:schemeClr val="bg2">
                  <a:lumMod val="75000"/>
                </a:schemeClr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232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9108A4-2C86-9A05-04E2-7BE7285F2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7687B7-9240-DFA8-E5F1-F630F1805EAD}"/>
              </a:ext>
            </a:extLst>
          </p:cNvPr>
          <p:cNvSpPr txBox="1"/>
          <p:nvPr/>
        </p:nvSpPr>
        <p:spPr>
          <a:xfrm>
            <a:off x="0" y="0"/>
            <a:ext cx="66816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400" b="1" dirty="0">
                <a:solidFill>
                  <a:srgbClr val="EE964B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and we’ve done,</a:t>
            </a:r>
            <a:endParaRPr kumimoji="1" lang="ko-KR" altLang="en-US" sz="6400" b="1" dirty="0">
              <a:solidFill>
                <a:srgbClr val="EE964B"/>
              </a:solidFill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C204796-DEF8-AEDC-D027-D5087A35A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3503" y="4357460"/>
            <a:ext cx="2405586" cy="180419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BF4C061-9D87-B180-F415-C7E619AB7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282" y="2082018"/>
            <a:ext cx="2869202" cy="215190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6594726-1719-4B1A-84BE-2047454623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2390" y="1506306"/>
            <a:ext cx="3778830" cy="50384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0A3A774-561F-AB42-90DA-D3886A9F5B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2782" y="1512391"/>
            <a:ext cx="3636818" cy="27276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C978F36-8899-D9AE-9419-C6F4F327C25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133217" y="4357459"/>
            <a:ext cx="2916382" cy="21872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7B9276-5FD6-9D82-DBF2-24CA8883EA5D}"/>
              </a:ext>
            </a:extLst>
          </p:cNvPr>
          <p:cNvSpPr txBox="1"/>
          <p:nvPr/>
        </p:nvSpPr>
        <p:spPr>
          <a:xfrm>
            <a:off x="200780" y="4357459"/>
            <a:ext cx="214674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좌측 상단부터 시계</a:t>
            </a:r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b="1" dirty="0" err="1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서버실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+</a:t>
            </a:r>
            <a:r>
              <a:rPr kumimoji="1" lang="en-US" altLang="ko-KR" b="1" dirty="0" err="1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dlpc</a:t>
            </a:r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b="1" dirty="0" err="1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김장호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교수님 미팅</a:t>
            </a:r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이경용 교수님 미팅</a:t>
            </a:r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대학원생 미팅</a:t>
            </a:r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학과 사무실 방문</a:t>
            </a:r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chemeClr val="bg2">
                    <a:lumMod val="9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and more</a:t>
            </a:r>
            <a:endParaRPr kumimoji="1" lang="ko-KR" altLang="en-US" b="1" dirty="0">
              <a:solidFill>
                <a:schemeClr val="bg2">
                  <a:lumMod val="90000"/>
                </a:schemeClr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357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83AE2-FA61-E39F-1708-7FE4A74B3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C9D341-AC24-6307-537C-4B259D555C77}"/>
              </a:ext>
            </a:extLst>
          </p:cNvPr>
          <p:cNvSpPr txBox="1"/>
          <p:nvPr/>
        </p:nvSpPr>
        <p:spPr>
          <a:xfrm>
            <a:off x="0" y="0"/>
            <a:ext cx="66816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400" b="1" dirty="0">
                <a:solidFill>
                  <a:srgbClr val="EE964B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and we’ve done,</a:t>
            </a:r>
            <a:endParaRPr kumimoji="1" lang="ko-KR" altLang="en-US" sz="6400" b="1" dirty="0">
              <a:solidFill>
                <a:srgbClr val="EE964B"/>
              </a:solidFill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B46D8A-6794-F71A-6367-604E477728A5}"/>
              </a:ext>
            </a:extLst>
          </p:cNvPr>
          <p:cNvSpPr txBox="1"/>
          <p:nvPr/>
        </p:nvSpPr>
        <p:spPr>
          <a:xfrm>
            <a:off x="4322615" y="1353531"/>
            <a:ext cx="653764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Q1 :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교수님이 전공분야를 정하실 때에는 머신 러닝이 태동하기도 전이었을 텐데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어떻게 집중하여 파고드실 수 있었는지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endParaRPr lang="en-US" altLang="ko-KR" b="1" dirty="0">
              <a:solidFill>
                <a:schemeClr val="bg2">
                  <a:lumMod val="75000"/>
                </a:schemeClr>
              </a:solidFill>
              <a:effectLst/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Q2 : </a:t>
            </a:r>
            <a:r>
              <a:rPr kumimoji="1"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교수님께서 네이버 웹툰 </a:t>
            </a:r>
            <a:r>
              <a:rPr kumimoji="1"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AI </a:t>
            </a:r>
            <a:r>
              <a:rPr kumimoji="1"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리서치</a:t>
            </a:r>
            <a:r>
              <a:rPr kumimoji="1"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랩에 계실</a:t>
            </a:r>
            <a:r>
              <a:rPr kumimoji="1"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때는 어떤 일을 하셨고</a:t>
            </a:r>
            <a:r>
              <a:rPr kumimoji="1"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어떤 계기로 퇴사 후 교수임용을 정하셨는지</a:t>
            </a:r>
            <a:r>
              <a:rPr kumimoji="1"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endParaRPr kumimoji="1" lang="en-US" altLang="ko-KR" b="1" dirty="0">
              <a:solidFill>
                <a:schemeClr val="bg2">
                  <a:lumMod val="75000"/>
                </a:schemeClr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Q3 : </a:t>
            </a:r>
            <a:r>
              <a:rPr kumimoji="1"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앞으로 진로 설정을 할 때에도</a:t>
            </a:r>
            <a:r>
              <a:rPr kumimoji="1"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kumimoji="1"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교수님이 하셨던 것처럼 태동하기 전인 새로운 분야를 개척할 수 있는 방법은 뭐가 있을지</a:t>
            </a:r>
            <a:r>
              <a:rPr kumimoji="1"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algn="r"/>
            <a:r>
              <a:rPr kumimoji="1" lang="en-US" altLang="ko-KR" sz="2400" b="1" dirty="0">
                <a:solidFill>
                  <a:srgbClr val="282828"/>
                </a:solidFill>
                <a:latin typeface="THEFACESHOP INKLIPQUID" panose="03050503000000000000" pitchFamily="49" charset="-127"/>
                <a:ea typeface="THEFACESHOP INKLIPQUID" panose="03050503000000000000" pitchFamily="49" charset="-127"/>
                <a:cs typeface="Pretendard SemiBold" panose="02000503000000020004" pitchFamily="2" charset="-127"/>
              </a:rPr>
              <a:t>-</a:t>
            </a:r>
            <a:r>
              <a:rPr kumimoji="1" lang="ko-KR" altLang="en-US" sz="2400" b="1" dirty="0">
                <a:solidFill>
                  <a:srgbClr val="282828"/>
                </a:solidFill>
                <a:latin typeface="THEFACESHOP INKLIPQUID" panose="03050503000000000000" pitchFamily="49" charset="-127"/>
                <a:ea typeface="THEFACESHOP INKLIPQUID" panose="03050503000000000000" pitchFamily="49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2400" b="1" dirty="0">
                <a:solidFill>
                  <a:srgbClr val="282828"/>
                </a:solidFill>
                <a:latin typeface="THEFACESHOP INKLIPQUID" panose="03050503000000000000" pitchFamily="49" charset="-127"/>
                <a:ea typeface="THEFACESHOP INKLIPQUID" panose="03050503000000000000" pitchFamily="49" charset="-127"/>
                <a:cs typeface="Pretendard SemiBold" panose="02000503000000020004" pitchFamily="2" charset="-127"/>
              </a:rPr>
              <a:t>“</a:t>
            </a:r>
            <a:r>
              <a:rPr lang="ko-KR" altLang="en-US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끊임없이 고민하고 넓게 바라봐야</a:t>
            </a:r>
            <a:r>
              <a:rPr lang="en-US" altLang="ko-KR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 </a:t>
            </a:r>
            <a:r>
              <a:rPr lang="ko-KR" altLang="en-US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한다</a:t>
            </a:r>
            <a:r>
              <a:rPr lang="en-US" altLang="ko-KR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. </a:t>
            </a:r>
            <a:r>
              <a:rPr lang="ko-KR" altLang="en-US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어떤 분야가 또 태동할지</a:t>
            </a:r>
            <a:br>
              <a:rPr lang="en-US" altLang="ko-KR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</a:br>
            <a:r>
              <a:rPr lang="ko-KR" altLang="en-US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아무도 모르는 시대이고</a:t>
            </a:r>
            <a:r>
              <a:rPr lang="en-US" altLang="ko-KR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, </a:t>
            </a:r>
            <a:r>
              <a:rPr lang="en" altLang="ko-KR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AI </a:t>
            </a:r>
            <a:r>
              <a:rPr lang="ko-KR" altLang="en-US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관련하여 노벨상도 타고 있는 이 시대에</a:t>
            </a:r>
            <a:r>
              <a:rPr lang="en-US" altLang="ko-KR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,</a:t>
            </a:r>
            <a:br>
              <a:rPr lang="en-US" altLang="ko-KR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</a:br>
            <a:r>
              <a:rPr lang="ko-KR" altLang="en-US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새로운 분야는 분명 더 나올 것이고</a:t>
            </a:r>
            <a:br>
              <a:rPr lang="en-US" altLang="ko-KR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</a:br>
            <a:r>
              <a:rPr lang="ko-KR" altLang="en-US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시류에 망설이지 말고 가장 처음으로 탑승해야 한다</a:t>
            </a:r>
            <a:r>
              <a:rPr lang="en-US" altLang="ko-KR" sz="2400" b="0" i="0" dirty="0">
                <a:solidFill>
                  <a:srgbClr val="212529"/>
                </a:solidFill>
                <a:effectLst/>
                <a:latin typeface="THEFACESHOP INKLIPQUID" panose="03050503000000000000" pitchFamily="49" charset="-127"/>
                <a:ea typeface="THEFACESHOP INKLIPQUID" panose="03050503000000000000" pitchFamily="49" charset="-127"/>
              </a:rPr>
              <a:t>.”</a:t>
            </a:r>
            <a:endParaRPr kumimoji="1" lang="en-US" altLang="ko-KR" sz="2400" b="1" dirty="0">
              <a:solidFill>
                <a:srgbClr val="282828"/>
              </a:solidFill>
              <a:latin typeface="THEFACESHOP INKLIPQUID" panose="03050503000000000000" pitchFamily="49" charset="-127"/>
              <a:ea typeface="THEFACESHOP INKLIPQUID" panose="03050503000000000000" pitchFamily="49" charset="-127"/>
              <a:cs typeface="Pretendard SemiBold" panose="02000503000000020004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193F28-2F34-BD51-2D9D-CC90F2269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84" y="1353531"/>
            <a:ext cx="3636818" cy="27276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B26025-2853-2F31-E2CA-FD644D48668C}"/>
              </a:ext>
            </a:extLst>
          </p:cNvPr>
          <p:cNvSpPr txBox="1"/>
          <p:nvPr/>
        </p:nvSpPr>
        <p:spPr>
          <a:xfrm>
            <a:off x="319084" y="4264861"/>
            <a:ext cx="23022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solidFill>
                  <a:srgbClr val="EE964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김장호</a:t>
            </a:r>
            <a:r>
              <a:rPr kumimoji="1" lang="ko-KR" altLang="en-US" b="1" dirty="0">
                <a:solidFill>
                  <a:srgbClr val="EE964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교수님 미팅</a:t>
            </a:r>
            <a:endParaRPr kumimoji="1" lang="en-US" altLang="ko-KR" b="1" dirty="0">
              <a:solidFill>
                <a:srgbClr val="EE964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2024.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09.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24.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13:00</a:t>
            </a:r>
          </a:p>
        </p:txBody>
      </p:sp>
    </p:spTree>
    <p:extLst>
      <p:ext uri="{BB962C8B-B14F-4D97-AF65-F5344CB8AC3E}">
        <p14:creationId xmlns:p14="http://schemas.microsoft.com/office/powerpoint/2010/main" val="10413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3D8AE-DDB5-EC96-85CB-9E03ECFB3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E972F8-69A1-FE27-5554-860682467C8F}"/>
              </a:ext>
            </a:extLst>
          </p:cNvPr>
          <p:cNvSpPr txBox="1"/>
          <p:nvPr/>
        </p:nvSpPr>
        <p:spPr>
          <a:xfrm>
            <a:off x="0" y="0"/>
            <a:ext cx="66816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400" b="1" dirty="0">
                <a:solidFill>
                  <a:srgbClr val="EE964B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and we’ve done,</a:t>
            </a:r>
            <a:endParaRPr kumimoji="1" lang="ko-KR" altLang="en-US" sz="6400" b="1" dirty="0">
              <a:solidFill>
                <a:srgbClr val="EE964B"/>
              </a:solidFill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2BE6CF-4521-2B36-2539-6EB8537E3295}"/>
              </a:ext>
            </a:extLst>
          </p:cNvPr>
          <p:cNvSpPr txBox="1"/>
          <p:nvPr/>
        </p:nvSpPr>
        <p:spPr>
          <a:xfrm>
            <a:off x="4322615" y="1353531"/>
            <a:ext cx="653764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Q1 :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클라우드 컴퓨팅 분야의 현재와 미래 전망은 어떻게 보시나요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Q2 :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클라우드 컴퓨팅 관련 직종에서 필요한 핵심 역량이나 기술은 무엇인가요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Q3 :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교수님이 클라우드 분야를 선택하셨을 당시 생소한 </a:t>
            </a:r>
            <a:r>
              <a:rPr lang="ko-KR" altLang="en-US" b="1" dirty="0" err="1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분야였을텐데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어떤 이유로 이 분야를 선택하셨나요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endParaRPr lang="en-US" altLang="ko-KR" b="1" dirty="0">
              <a:solidFill>
                <a:schemeClr val="bg2">
                  <a:lumMod val="75000"/>
                </a:schemeClr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Q1 :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학부를 졸업하기 전에 어떤 것을 해보면 좋을까요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  <a:b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Q2 :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학부 시절로 돌아간다면 가장 신경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써서 준비하실 부분은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algn="r"/>
            <a:r>
              <a:rPr kumimoji="1" lang="en-US" altLang="ko-KR" sz="2200" b="1" dirty="0">
                <a:solidFill>
                  <a:srgbClr val="282828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  <a:cs typeface="Pretendard SemiBold" panose="02000503000000020004" pitchFamily="2" charset="-127"/>
              </a:rPr>
              <a:t>-</a:t>
            </a:r>
            <a:r>
              <a:rPr kumimoji="1" lang="ko-KR" altLang="en-US" sz="2200" b="1" dirty="0">
                <a:solidFill>
                  <a:srgbClr val="282828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2200" b="1" dirty="0">
                <a:solidFill>
                  <a:srgbClr val="282828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  <a:cs typeface="Pretendard SemiBold" panose="02000503000000020004" pitchFamily="2" charset="-127"/>
              </a:rPr>
              <a:t>“</a:t>
            </a:r>
            <a:r>
              <a:rPr lang="ko-KR" altLang="en-US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학부 수업 때를 생각해보자면</a:t>
            </a:r>
            <a:r>
              <a:rPr lang="en-US" altLang="ko-KR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, </a:t>
            </a:r>
            <a:r>
              <a:rPr lang="ko-KR" altLang="en-US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운영체제나 컴퓨터 네트워크</a:t>
            </a:r>
            <a:r>
              <a:rPr lang="en-US" altLang="ko-KR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,</a:t>
            </a:r>
            <a:r>
              <a:rPr lang="ko-KR" altLang="en-US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데이터베이스 같은 과목을 들을 때 한 번에 동시에 </a:t>
            </a:r>
            <a:r>
              <a:rPr lang="ko-KR" altLang="en-US" sz="2200" b="0" i="0" dirty="0" err="1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듣자니</a:t>
            </a:r>
            <a:r>
              <a:rPr lang="ko-KR" altLang="en-US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 너무 힘들었고 하기가 싫었다</a:t>
            </a:r>
            <a:r>
              <a:rPr lang="en-US" altLang="ko-KR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.</a:t>
            </a:r>
            <a:br>
              <a:rPr lang="en-US" altLang="ko-KR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</a:br>
            <a:r>
              <a:rPr lang="ko-KR" altLang="en-US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그렇지만 매우 중요하고</a:t>
            </a:r>
            <a:r>
              <a:rPr lang="en-US" altLang="ko-KR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, </a:t>
            </a:r>
            <a:r>
              <a:rPr lang="ko-KR" altLang="en-US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졸업 후에 더 필수적인 개념들이라</a:t>
            </a:r>
            <a:br>
              <a:rPr lang="en-US" altLang="ko-KR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</a:br>
            <a:r>
              <a:rPr lang="ko-KR" altLang="en-US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한 번 들을 때 열심히 공부하는 것이 좋을 것 같다</a:t>
            </a:r>
            <a:r>
              <a:rPr lang="en-US" altLang="ko-KR" sz="2200" b="0" i="0" dirty="0">
                <a:solidFill>
                  <a:srgbClr val="212529"/>
                </a:solidFill>
                <a:effectLst/>
                <a:latin typeface="Nanum Pen Script" panose="03040600000000000000" pitchFamily="66" charset="-127"/>
                <a:ea typeface="Nanum Pen Script" panose="03040600000000000000" pitchFamily="66" charset="-127"/>
              </a:rPr>
              <a:t>.”</a:t>
            </a:r>
            <a:endParaRPr kumimoji="1" lang="en-US" altLang="ko-KR" sz="2200" b="1" dirty="0">
              <a:solidFill>
                <a:srgbClr val="282828"/>
              </a:solidFill>
              <a:latin typeface="Nanum Pen Script" panose="03040600000000000000" pitchFamily="66" charset="-127"/>
              <a:ea typeface="Nanum Pen Script" panose="03040600000000000000" pitchFamily="66" charset="-127"/>
              <a:cs typeface="Pretendard SemiBol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69B6E7-3895-D164-26C4-F20F2207AE8A}"/>
              </a:ext>
            </a:extLst>
          </p:cNvPr>
          <p:cNvSpPr txBox="1"/>
          <p:nvPr/>
        </p:nvSpPr>
        <p:spPr>
          <a:xfrm>
            <a:off x="4322615" y="5504469"/>
            <a:ext cx="44582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solidFill>
                  <a:srgbClr val="EE964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이경용 교수님</a:t>
            </a:r>
            <a:r>
              <a:rPr kumimoji="1" lang="en-US" altLang="ko-KR" b="1" dirty="0">
                <a:solidFill>
                  <a:srgbClr val="EE964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  <a:r>
              <a:rPr kumimoji="1" lang="ko-KR" altLang="en-US" b="1" dirty="0">
                <a:solidFill>
                  <a:srgbClr val="EE964B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이경용 교수님 랩 대학원생 미팅</a:t>
            </a:r>
            <a:endParaRPr kumimoji="1" lang="en-US" altLang="ko-KR" b="1" dirty="0">
              <a:solidFill>
                <a:srgbClr val="EE964B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endParaRPr kumimoji="1" lang="en-US" altLang="ko-KR" b="1" dirty="0">
              <a:solidFill>
                <a:srgbClr val="282828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2024.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09.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26.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16:00,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2024.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10.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31.</a:t>
            </a:r>
            <a:r>
              <a:rPr kumimoji="1" lang="ko-KR" altLang="en-US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b="1" dirty="0">
                <a:solidFill>
                  <a:srgbClr val="282828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13:00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96ADDE-502E-8297-E0CD-3CD7499BE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84" y="1353531"/>
            <a:ext cx="3778830" cy="503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54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6536C-A577-11CB-580F-1D3596C19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0DE6DE-A674-1889-958A-3D2916ED7330}"/>
              </a:ext>
            </a:extLst>
          </p:cNvPr>
          <p:cNvSpPr txBox="1"/>
          <p:nvPr/>
        </p:nvSpPr>
        <p:spPr>
          <a:xfrm>
            <a:off x="0" y="0"/>
            <a:ext cx="48269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400" b="1" dirty="0">
                <a:solidFill>
                  <a:srgbClr val="EE964B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and we felt,</a:t>
            </a:r>
            <a:endParaRPr kumimoji="1" lang="ko-KR" altLang="en-US" sz="6400" b="1" dirty="0">
              <a:solidFill>
                <a:srgbClr val="EE964B"/>
              </a:solidFill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AB7FAD-82FD-2B44-8065-1EBE001F3B07}"/>
              </a:ext>
            </a:extLst>
          </p:cNvPr>
          <p:cNvSpPr txBox="1"/>
          <p:nvPr/>
        </p:nvSpPr>
        <p:spPr>
          <a:xfrm>
            <a:off x="1980931" y="2828835"/>
            <a:ext cx="82301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한 학기 팀 활동 하면서 어떠셨나요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pPr algn="ctr"/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algn="ctr"/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소프트웨어학부 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/</a:t>
            </a:r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유레카 프로젝트 교과목에 하고 싶은 말이 있다면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  <a:endParaRPr kumimoji="1" lang="ko-KR" altLang="en-US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938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EE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2E1A31-F446-D05D-6877-BB94B70A7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C6935350-9034-EB58-E8C1-BF6F5BCCC7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290" r="80664" b="15770"/>
          <a:stretch/>
        </p:blipFill>
        <p:spPr>
          <a:xfrm>
            <a:off x="769713" y="1077218"/>
            <a:ext cx="2369127" cy="49356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F44298-4254-24FE-A569-B30714B1D3EC}"/>
              </a:ext>
            </a:extLst>
          </p:cNvPr>
          <p:cNvSpPr txBox="1"/>
          <p:nvPr/>
        </p:nvSpPr>
        <p:spPr>
          <a:xfrm>
            <a:off x="3712748" y="1623490"/>
            <a:ext cx="82301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한 학기 팀 활동 하면서 어떠셨나요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우리 학과는 학생들에게 무엇을 지원해주는지 보다 더 자세하게 </a:t>
            </a:r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알 수 있는 기회가 되어서 좋았습니다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endParaRPr kumimoji="1"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소프트웨어학부 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/</a:t>
            </a:r>
            <a:r>
              <a:rPr kumimoji="1" lang="ko-KR" altLang="en-US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유레카 프로젝트 교과목에 하고 싶은 말이 있다면</a:t>
            </a:r>
            <a:r>
              <a:rPr kumimoji="1"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여러 활동을 진행하는 것은 좋았지만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</a:t>
            </a:r>
          </a:p>
          <a:p>
            <a:r>
              <a:rPr kumimoji="1"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수업 시간 내에서만 이루어졌으면 좋겠습니다</a:t>
            </a:r>
            <a:r>
              <a:rPr kumimoji="1"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  <a:endParaRPr kumimoji="1" lang="ko-KR" altLang="en-US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8670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</TotalTime>
  <Words>638</Words>
  <Application>Microsoft Macintosh PowerPoint</Application>
  <PresentationFormat>와이드스크린</PresentationFormat>
  <Paragraphs>84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Pretendard SemiBold</vt:lpstr>
      <vt:lpstr>Pretendard Black</vt:lpstr>
      <vt:lpstr>THEFACESHOP INKLIPQUID</vt:lpstr>
      <vt:lpstr>Nanum Pen Script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장원재(학부생-소프트웨어전공)</dc:creator>
  <cp:lastModifiedBy>장원재(학부생-소프트웨어전공)</cp:lastModifiedBy>
  <cp:revision>10</cp:revision>
  <dcterms:created xsi:type="dcterms:W3CDTF">2024-11-05T00:13:33Z</dcterms:created>
  <dcterms:modified xsi:type="dcterms:W3CDTF">2024-11-14T05:56:22Z</dcterms:modified>
</cp:coreProperties>
</file>

<file path=docProps/thumbnail.jpeg>
</file>